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8" r:id="rId1"/>
  </p:sldMasterIdLst>
  <p:sldIdLst>
    <p:sldId id="256" r:id="rId2"/>
    <p:sldId id="257" r:id="rId3"/>
    <p:sldId id="258" r:id="rId4"/>
    <p:sldId id="272" r:id="rId5"/>
    <p:sldId id="267" r:id="rId6"/>
    <p:sldId id="269" r:id="rId7"/>
    <p:sldId id="270" r:id="rId8"/>
    <p:sldId id="271" r:id="rId9"/>
    <p:sldId id="283" r:id="rId10"/>
    <p:sldId id="259" r:id="rId11"/>
    <p:sldId id="261" r:id="rId12"/>
    <p:sldId id="275" r:id="rId13"/>
    <p:sldId id="262" r:id="rId14"/>
    <p:sldId id="273" r:id="rId15"/>
    <p:sldId id="263" r:id="rId16"/>
    <p:sldId id="281" r:id="rId17"/>
    <p:sldId id="264" r:id="rId18"/>
    <p:sldId id="274" r:id="rId19"/>
    <p:sldId id="277" r:id="rId20"/>
    <p:sldId id="278" r:id="rId21"/>
    <p:sldId id="279" r:id="rId22"/>
    <p:sldId id="280" r:id="rId23"/>
    <p:sldId id="265" r:id="rId24"/>
    <p:sldId id="282" r:id="rId25"/>
    <p:sldId id="266" r:id="rId26"/>
    <p:sldId id="284" r:id="rId27"/>
    <p:sldId id="28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3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7D290233-0DD1-4A80-BB1E-9ADC3556DBB6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belprize.org" TargetMode="External"/><Relationship Id="rId4" Type="http://schemas.openxmlformats.org/officeDocument/2006/relationships/hyperlink" Target="http://www.cdc.gov/mmwr/preview/mmwrhtml/rr5602a1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ralzone.expasy.or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doni 72 Smallcaps Book"/>
                <a:cs typeface="Bodoni 72 Smallcaps Book"/>
              </a:rPr>
              <a:t>Presented by</a:t>
            </a:r>
          </a:p>
          <a:p>
            <a:r>
              <a:rPr lang="en-US" dirty="0" smtClean="0">
                <a:latin typeface="Bodoni 72 Smallcaps Book"/>
                <a:cs typeface="Bodoni 72 Smallcaps Book"/>
              </a:rPr>
              <a:t>Bongeka Zuma </a:t>
            </a:r>
            <a:endParaRPr lang="en-US" dirty="0">
              <a:latin typeface="Bodoni 72 Smallcaps Book"/>
              <a:cs typeface="Bodoni 72 Smallcaps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06" y="1521059"/>
            <a:ext cx="6196122" cy="2837857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latin typeface="Bodoni 72 Smallcaps Book"/>
                <a:cs typeface="Bodoni 72 Smallcaps Book"/>
              </a:rPr>
              <a:t>Human </a:t>
            </a:r>
            <a:r>
              <a:rPr lang="en-US" sz="3200" b="1" dirty="0">
                <a:latin typeface="Bodoni 72 Smallcaps Book"/>
                <a:cs typeface="Bodoni 72 Smallcaps Book"/>
              </a:rPr>
              <a:t>Papillomavirus Vaccination Coverage Among Adolescents, 2007–2013, and </a:t>
            </a:r>
            <a:r>
              <a:rPr lang="en-US" sz="3200" b="1" dirty="0" err="1">
                <a:latin typeface="Bodoni 72 Smallcaps Book"/>
                <a:cs typeface="Bodoni 72 Smallcaps Book"/>
              </a:rPr>
              <a:t>Postlicensure</a:t>
            </a:r>
            <a:r>
              <a:rPr lang="en-US" sz="3200" b="1" dirty="0">
                <a:latin typeface="Bodoni 72 Smallcaps Book"/>
                <a:cs typeface="Bodoni 72 Smallcaps Book"/>
              </a:rPr>
              <a:t> Vaccine Safety Monitoring, 2006–2014 — United </a:t>
            </a:r>
            <a:r>
              <a:rPr lang="en-US" sz="3200" b="1" dirty="0" smtClean="0">
                <a:latin typeface="Bodoni 72 Smallcaps Book"/>
                <a:cs typeface="Bodoni 72 Smallcaps Book"/>
              </a:rPr>
              <a:t>States</a:t>
            </a:r>
            <a:endParaRPr lang="en-US" sz="3200" dirty="0">
              <a:latin typeface="Bodoni 72 Smallcaps Book"/>
              <a:cs typeface="Bodoni 72 Smallcaps Book"/>
            </a:endParaRPr>
          </a:p>
        </p:txBody>
      </p:sp>
    </p:spTree>
    <p:extLst>
      <p:ext uri="{BB962C8B-B14F-4D97-AF65-F5344CB8AC3E}">
        <p14:creationId xmlns:p14="http://schemas.microsoft.com/office/powerpoint/2010/main" val="270904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3826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To assess progress with HPV vaccination coverage among adolescents aged 13-17 years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Characterize adherence with recommendations for HPV vaccination by 13</a:t>
            </a:r>
            <a:r>
              <a:rPr lang="en-US" sz="3200" baseline="30000" dirty="0" smtClean="0">
                <a:latin typeface="Apple Symbols"/>
                <a:cs typeface="Apple Symbols"/>
              </a:rPr>
              <a:t>th</a:t>
            </a:r>
            <a:r>
              <a:rPr lang="en-US" sz="3200" dirty="0" smtClean="0">
                <a:latin typeface="Apple Symbols"/>
                <a:cs typeface="Apple Symbols"/>
              </a:rPr>
              <a:t> birthday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Describe HPV vaccine adverse reports post licensure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Aim of study  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02" y="4419600"/>
            <a:ext cx="3365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801" y="1719072"/>
            <a:ext cx="4874511" cy="440740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pple Symbols"/>
                <a:cs typeface="Apple Symbols"/>
              </a:rPr>
              <a:t>Improve the delivery of vaccines to </a:t>
            </a:r>
          </a:p>
          <a:p>
            <a:r>
              <a:rPr lang="en-US" sz="2400" dirty="0">
                <a:latin typeface="Apple Symbols"/>
                <a:cs typeface="Apple Symbols"/>
              </a:rPr>
              <a:t>children. </a:t>
            </a:r>
          </a:p>
          <a:p>
            <a:r>
              <a:rPr lang="en-US" sz="2400" dirty="0">
                <a:latin typeface="Apple Symbols"/>
                <a:cs typeface="Apple Symbols"/>
              </a:rPr>
              <a:t>Reduce the cost of vaccines for </a:t>
            </a:r>
          </a:p>
          <a:p>
            <a:r>
              <a:rPr lang="en-US" sz="2400" dirty="0">
                <a:latin typeface="Apple Symbols"/>
                <a:cs typeface="Apple Symbols"/>
              </a:rPr>
              <a:t>parents. </a:t>
            </a:r>
          </a:p>
          <a:p>
            <a:r>
              <a:rPr lang="en-US" sz="2400" dirty="0">
                <a:latin typeface="Apple Symbols"/>
                <a:cs typeface="Apple Symbols"/>
              </a:rPr>
              <a:t>Enhance awareness, partnerships, </a:t>
            </a:r>
          </a:p>
          <a:p>
            <a:r>
              <a:rPr lang="en-US" sz="2400" dirty="0">
                <a:latin typeface="Apple Symbols"/>
                <a:cs typeface="Apple Symbols"/>
              </a:rPr>
              <a:t>and community participation. </a:t>
            </a:r>
          </a:p>
          <a:p>
            <a:r>
              <a:rPr lang="en-US" sz="2400" dirty="0">
                <a:latin typeface="Apple Symbols"/>
                <a:cs typeface="Apple Symbols"/>
              </a:rPr>
              <a:t>Improve vaccinations and their use. </a:t>
            </a:r>
          </a:p>
          <a:p>
            <a:r>
              <a:rPr lang="en-US" sz="2400" dirty="0">
                <a:latin typeface="Apple Symbols"/>
                <a:cs typeface="Apple Symbols"/>
              </a:rPr>
              <a:t>Monitor vaccination coverage and </a:t>
            </a:r>
          </a:p>
          <a:p>
            <a:r>
              <a:rPr lang="en-US" sz="2400" dirty="0">
                <a:latin typeface="Apple Symbols"/>
                <a:cs typeface="Apple Symbols"/>
              </a:rPr>
              <a:t>occurrences of disease </a:t>
            </a:r>
          </a:p>
          <a:p>
            <a:endParaRPr lang="en-US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9501" r="19501"/>
          <a:stretch>
            <a:fillRect/>
          </a:stretch>
        </p:blipFill>
        <p:spPr>
          <a:xfrm>
            <a:off x="5360406" y="2196619"/>
            <a:ext cx="3601013" cy="392986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Significance of Study  </a:t>
            </a:r>
            <a:endParaRPr lang="en-US" sz="3600" dirty="0">
              <a:latin typeface="Apple Symbols"/>
              <a:cs typeface="Apple Symbol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0029" y="6126163"/>
            <a:ext cx="211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r>
              <a:rPr lang="en-US" baseline="30000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3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6264" r="-26264"/>
          <a:stretch/>
        </p:blipFill>
        <p:spPr>
          <a:xfrm>
            <a:off x="380999" y="2079454"/>
            <a:ext cx="8407893" cy="44074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Significance of Study</a:t>
            </a:r>
            <a:r>
              <a:rPr lang="en-US" sz="3600" baseline="30000" dirty="0" smtClean="0">
                <a:latin typeface="Apple Symbols"/>
                <a:cs typeface="Apple Symbols"/>
              </a:rPr>
              <a:t>1</a:t>
            </a:r>
            <a:r>
              <a:rPr lang="en-US" sz="3600" dirty="0" smtClean="0">
                <a:latin typeface="Apple Symbols"/>
                <a:cs typeface="Apple Symbols"/>
              </a:rPr>
              <a:t> 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138819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Sampling Design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2007–2013 National Immunization Survey-Teen (NIS-Teen)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Vaccine Safety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297301" cy="3687763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Apple Symbols"/>
                <a:cs typeface="Apple Symbols"/>
              </a:rPr>
              <a:t>P</a:t>
            </a:r>
            <a:r>
              <a:rPr lang="en-US" sz="3200" dirty="0" err="1" smtClean="0">
                <a:latin typeface="Apple Symbols"/>
                <a:cs typeface="Apple Symbols"/>
              </a:rPr>
              <a:t>ostlicensure</a:t>
            </a:r>
            <a:r>
              <a:rPr lang="en-US" sz="3200" dirty="0" smtClean="0">
                <a:latin typeface="Apple Symbols"/>
                <a:cs typeface="Apple Symbols"/>
              </a:rPr>
              <a:t> vaccine safety monitoring and evaluation are conducted independently by federal agencies and vaccine manufacturers.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Reported to VAERS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Experimental design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58" y="4322724"/>
            <a:ext cx="2735260" cy="22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80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pple Symbols"/>
                <a:cs typeface="Apple Symbols"/>
              </a:rPr>
              <a:t>Sampling Design </a:t>
            </a:r>
            <a:endParaRPr lang="en-US" dirty="0">
              <a:latin typeface="Apple Symbols"/>
              <a:cs typeface="Apple Symbol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03682" y="1714064"/>
            <a:ext cx="3415590" cy="626749"/>
            <a:chOff x="2746207" y="1716113"/>
            <a:chExt cx="3415590" cy="626749"/>
          </a:xfrm>
        </p:grpSpPr>
        <p:sp>
          <p:nvSpPr>
            <p:cNvPr id="4" name="Rectangle 3"/>
            <p:cNvSpPr/>
            <p:nvPr/>
          </p:nvSpPr>
          <p:spPr>
            <a:xfrm>
              <a:off x="2746208" y="1716113"/>
              <a:ext cx="3123804" cy="6267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46207" y="1853403"/>
              <a:ext cx="3415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Collection of Random Numbers 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73587" y="1714064"/>
            <a:ext cx="3213213" cy="678610"/>
            <a:chOff x="2778459" y="3138427"/>
            <a:chExt cx="3415590" cy="678610"/>
          </a:xfrm>
        </p:grpSpPr>
        <p:sp>
          <p:nvSpPr>
            <p:cNvPr id="6" name="Rectangle 5"/>
            <p:cNvSpPr/>
            <p:nvPr/>
          </p:nvSpPr>
          <p:spPr>
            <a:xfrm>
              <a:off x="2816249" y="3138427"/>
              <a:ext cx="2905333" cy="62674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8459" y="3170706"/>
              <a:ext cx="3415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Random Digit Dialing Survey</a:t>
              </a:r>
            </a:p>
            <a:p>
              <a:r>
                <a:rPr lang="en-US" dirty="0" smtClean="0"/>
                <a:t>(RDD)   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846624" y="2970559"/>
            <a:ext cx="3110791" cy="646331"/>
            <a:chOff x="2778459" y="3241395"/>
            <a:chExt cx="3110791" cy="646331"/>
          </a:xfrm>
        </p:grpSpPr>
        <p:sp>
          <p:nvSpPr>
            <p:cNvPr id="11" name="Rectangle 10"/>
            <p:cNvSpPr/>
            <p:nvPr/>
          </p:nvSpPr>
          <p:spPr>
            <a:xfrm>
              <a:off x="2778460" y="3241395"/>
              <a:ext cx="2269762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78459" y="3241395"/>
              <a:ext cx="31107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Reason for the call and purpose of survey  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3683" y="3039205"/>
            <a:ext cx="3528753" cy="646331"/>
            <a:chOff x="2778459" y="3258556"/>
            <a:chExt cx="3415590" cy="646331"/>
          </a:xfrm>
        </p:grpSpPr>
        <p:sp>
          <p:nvSpPr>
            <p:cNvPr id="14" name="Rectangle 13"/>
            <p:cNvSpPr/>
            <p:nvPr/>
          </p:nvSpPr>
          <p:spPr>
            <a:xfrm>
              <a:off x="2778459" y="3258556"/>
              <a:ext cx="3106960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78459" y="3258556"/>
              <a:ext cx="3415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Identification of households that have children in age-range  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1025" y="4249788"/>
            <a:ext cx="3415591" cy="646331"/>
            <a:chOff x="2778458" y="3258556"/>
            <a:chExt cx="3415591" cy="646331"/>
          </a:xfrm>
        </p:grpSpPr>
        <p:sp>
          <p:nvSpPr>
            <p:cNvPr id="17" name="Rectangle 16"/>
            <p:cNvSpPr/>
            <p:nvPr/>
          </p:nvSpPr>
          <p:spPr>
            <a:xfrm>
              <a:off x="2778458" y="3258557"/>
              <a:ext cx="3192495" cy="6463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78459" y="3258556"/>
              <a:ext cx="3415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Identification of households that have children in age-range  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71209" y="4249788"/>
            <a:ext cx="3415591" cy="646331"/>
            <a:chOff x="2778458" y="3258556"/>
            <a:chExt cx="3415591" cy="646331"/>
          </a:xfrm>
        </p:grpSpPr>
        <p:sp>
          <p:nvSpPr>
            <p:cNvPr id="20" name="Rectangle 19"/>
            <p:cNvSpPr/>
            <p:nvPr/>
          </p:nvSpPr>
          <p:spPr>
            <a:xfrm>
              <a:off x="2778458" y="3258557"/>
              <a:ext cx="3192495" cy="6463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78459" y="3258556"/>
              <a:ext cx="3415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Questions about relationship to the child and socioeconomic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71210" y="5637786"/>
            <a:ext cx="3415591" cy="646331"/>
            <a:chOff x="2778458" y="3258556"/>
            <a:chExt cx="3415591" cy="646331"/>
          </a:xfrm>
        </p:grpSpPr>
        <p:sp>
          <p:nvSpPr>
            <p:cNvPr id="23" name="Rectangle 22"/>
            <p:cNvSpPr/>
            <p:nvPr/>
          </p:nvSpPr>
          <p:spPr>
            <a:xfrm>
              <a:off x="2778458" y="3258557"/>
              <a:ext cx="3192495" cy="6463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78459" y="3258556"/>
              <a:ext cx="3415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Request for consent to contact child’s vaccination provider 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16845" y="5637787"/>
            <a:ext cx="3415591" cy="646331"/>
            <a:chOff x="2778458" y="3258556"/>
            <a:chExt cx="3415591" cy="646331"/>
          </a:xfrm>
        </p:grpSpPr>
        <p:sp>
          <p:nvSpPr>
            <p:cNvPr id="26" name="Rectangle 25"/>
            <p:cNvSpPr/>
            <p:nvPr/>
          </p:nvSpPr>
          <p:spPr>
            <a:xfrm>
              <a:off x="2778458" y="3258557"/>
              <a:ext cx="3192495" cy="6463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78459" y="3258556"/>
              <a:ext cx="3415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Immunization History Questionnaire (IHQ) </a:t>
              </a:r>
              <a:endParaRPr lang="en-US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4009340" y="2040125"/>
            <a:ext cx="1261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080194" y="2444157"/>
            <a:ext cx="8444" cy="438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232436" y="3328049"/>
            <a:ext cx="143161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162635" y="3737019"/>
            <a:ext cx="1" cy="43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009340" y="4530527"/>
            <a:ext cx="10711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080193" y="5033051"/>
            <a:ext cx="1" cy="4331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119272" y="5960953"/>
            <a:ext cx="10400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380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571" b="13178"/>
          <a:stretch/>
        </p:blipFill>
        <p:spPr>
          <a:xfrm>
            <a:off x="7156527" y="44975"/>
            <a:ext cx="1987473" cy="15552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Apple Symbols"/>
                <a:cs typeface="Apple Symbols"/>
              </a:rPr>
              <a:t>Incomplete records from guardians or parents can cause an underestimation of vaccine coverage.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The safety report relies solely on the discretion of the person reporting and that they will come forward.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Vaccination providers may not comply with releasing patient information</a:t>
            </a:r>
            <a:r>
              <a:rPr lang="en-US" dirty="0" smtClean="0"/>
              <a:t>. 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26" y="355847"/>
            <a:ext cx="8381260" cy="1054394"/>
          </a:xfrm>
        </p:spPr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Weakness in paper/study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571" b="13178"/>
          <a:stretch/>
        </p:blipFill>
        <p:spPr>
          <a:xfrm>
            <a:off x="7156527" y="5302775"/>
            <a:ext cx="1987473" cy="155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505584"/>
            <a:ext cx="8229600" cy="1143000"/>
          </a:xfrm>
        </p:spPr>
        <p:txBody>
          <a:bodyPr/>
          <a:lstStyle/>
          <a:p>
            <a:r>
              <a:rPr lang="en-US" sz="5400" dirty="0" smtClean="0">
                <a:latin typeface="Apple Symbols"/>
                <a:cs typeface="Apple Symbols"/>
              </a:rPr>
              <a:t>Results</a:t>
            </a:r>
            <a:endParaRPr lang="en-US" sz="54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5417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11-10 at 12.13.1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1" t="18107" r="11218" b="14781"/>
          <a:stretch/>
        </p:blipFill>
        <p:spPr>
          <a:xfrm>
            <a:off x="-38061" y="0"/>
            <a:ext cx="9182061" cy="6858000"/>
          </a:xfrm>
        </p:spPr>
      </p:pic>
    </p:spTree>
    <p:extLst>
      <p:ext uri="{BB962C8B-B14F-4D97-AF65-F5344CB8AC3E}">
        <p14:creationId xmlns:p14="http://schemas.microsoft.com/office/powerpoint/2010/main" val="853969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HPV vaccination coverage in 2013 increased 2012.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In girls </a:t>
            </a:r>
          </a:p>
          <a:p>
            <a:pPr lvl="1"/>
            <a:r>
              <a:rPr lang="en-US" sz="3200" dirty="0" smtClean="0">
                <a:latin typeface="Apple Symbols"/>
                <a:cs typeface="Apple Symbols"/>
              </a:rPr>
              <a:t> Receipt of ≥1 dose of HPV by age 13 years increased by an average of 5.9%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Results 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820" y="4152982"/>
            <a:ext cx="2775180" cy="27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0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0 at 12.21.2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5" t="16425" r="11215" b="28606"/>
          <a:stretch/>
        </p:blipFill>
        <p:spPr>
          <a:xfrm>
            <a:off x="68656" y="583475"/>
            <a:ext cx="9055460" cy="55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467962" cy="222672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Papillomaviruses belong to the Family Papillomaviridae</a:t>
            </a:r>
            <a:r>
              <a:rPr lang="en-US" sz="3200" baseline="30000" dirty="0" smtClean="0">
                <a:latin typeface="Apple Symbols"/>
                <a:cs typeface="Apple Symbols"/>
              </a:rPr>
              <a:t>1</a:t>
            </a:r>
            <a:r>
              <a:rPr lang="en-US" sz="3200" dirty="0" smtClean="0">
                <a:latin typeface="Apple Symbols"/>
                <a:cs typeface="Apple Symbols"/>
              </a:rPr>
              <a:t>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Papillomaviruses are small, non-enveloped and double-stranded DNA viruses</a:t>
            </a:r>
            <a:r>
              <a:rPr lang="en-US" sz="3200" baseline="30000" dirty="0" smtClean="0">
                <a:latin typeface="Apple Symbols"/>
                <a:cs typeface="Apple Symbols"/>
              </a:rPr>
              <a:t>2</a:t>
            </a:r>
            <a:endParaRPr lang="en-US" sz="3200" dirty="0" smtClean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What is Human Papillomavirus (HPV)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01" y="3826923"/>
            <a:ext cx="6491226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3627" y="6190532"/>
            <a:ext cx="141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859347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If all missed opportunities for HPV vaccination had been eliminated for the 2000 birth cohort, vaccination coverage with ≥1 dose of HPV vaccine could have reached 91.3% by age 13 years, a 44.5 percentage-point difference from the actual coverage level.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Results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475" y="4671049"/>
            <a:ext cx="2186951" cy="21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8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The 2013 NIS-Teen asked parents who reported they were not likely to vaccinate their teen in the 12 months after interviews or were unsure of their vaccination plans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Results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16" y="3657039"/>
            <a:ext cx="4368913" cy="30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76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10 at 12.30.4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6" t="20028" r="11590" b="28924"/>
          <a:stretch/>
        </p:blipFill>
        <p:spPr>
          <a:xfrm>
            <a:off x="51493" y="1417638"/>
            <a:ext cx="9092507" cy="44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67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525" y="1598943"/>
            <a:ext cx="8763001" cy="4407408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Results from the 2013 NIS-Teen survey show a slow increase in the coverage of the vaccine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2012 to 2013 </a:t>
            </a:r>
          </a:p>
          <a:p>
            <a:pPr lvl="1"/>
            <a:r>
              <a:rPr lang="en-US" sz="2800" dirty="0" smtClean="0">
                <a:latin typeface="Apple Symbols"/>
                <a:cs typeface="Apple Symbols"/>
              </a:rPr>
              <a:t>Percentage of of adolescents receiving ≥1 dose of HPV increased by 3.5% for girls and 13.8% for boys.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Cohort analysis also performed to evaluate receipt ≥1 dose of HPV vaccine by 13 </a:t>
            </a:r>
          </a:p>
          <a:p>
            <a:pPr lvl="1"/>
            <a:r>
              <a:rPr lang="en-US" sz="2800" dirty="0" smtClean="0">
                <a:latin typeface="Apple Symbols"/>
                <a:cs typeface="Apple Symbols"/>
              </a:rPr>
              <a:t>increased since 2007</a:t>
            </a:r>
          </a:p>
          <a:p>
            <a:pPr lvl="1"/>
            <a:r>
              <a:rPr lang="en-US" sz="2800" dirty="0" smtClean="0">
                <a:latin typeface="Apple Symbols"/>
                <a:cs typeface="Apple Symbols"/>
              </a:rPr>
              <a:t>Missed vaccination opportunities persist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Conclusion and Discussion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298514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pple Symbols"/>
                <a:cs typeface="Apple Symbols"/>
              </a:rPr>
              <a:t>Safety and effectiveness of HPV vaccine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Main reasons for not vaccinating </a:t>
            </a:r>
          </a:p>
          <a:p>
            <a:pPr lvl="1"/>
            <a:r>
              <a:rPr lang="en-US" sz="3200" dirty="0" smtClean="0">
                <a:latin typeface="Apple Symbols"/>
                <a:cs typeface="Apple Symbols"/>
              </a:rPr>
              <a:t>Lack of recommendation from clinicians</a:t>
            </a:r>
          </a:p>
          <a:p>
            <a:pPr lvl="1"/>
            <a:r>
              <a:rPr lang="en-US" sz="3200" dirty="0" smtClean="0">
                <a:latin typeface="Apple Symbols"/>
                <a:cs typeface="Apple Symbols"/>
              </a:rPr>
              <a:t>Lack of knowledge </a:t>
            </a:r>
          </a:p>
          <a:p>
            <a:pPr lvl="1"/>
            <a:r>
              <a:rPr lang="en-US" sz="3200" dirty="0" smtClean="0">
                <a:latin typeface="Apple Symbols"/>
                <a:cs typeface="Apple Symbols"/>
              </a:rPr>
              <a:t>In 2013 parent percentage of those who received recommendations for vaccine increased </a:t>
            </a:r>
          </a:p>
          <a:p>
            <a:pPr lvl="1"/>
            <a:r>
              <a:rPr lang="en-US" sz="3200" dirty="0" smtClean="0">
                <a:latin typeface="Apple Symbols"/>
                <a:cs typeface="Apple Symbols"/>
              </a:rPr>
              <a:t>A large number of parents are still not being recommended for vaccine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Conclusion and Discussion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2431687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407408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Educate vaccination providers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Increase parents’, caregivers and adolescents’ acceptance of HPV vaccination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Maximum access to HPV vaccination </a:t>
            </a:r>
          </a:p>
          <a:p>
            <a:pPr marL="0" indent="0">
              <a:buNone/>
            </a:pPr>
            <a:r>
              <a:rPr lang="en-US" sz="3200" dirty="0" smtClean="0">
                <a:latin typeface="Apple Symbols"/>
                <a:cs typeface="Apple Symbols"/>
              </a:rPr>
              <a:t>Address gaps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Website dedicated for health care professionals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A tip sheet for talking about the HPV vaccine with parents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Evidence based campaigns 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Future Directions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2713511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6947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AutoNum type="arabicPeriod"/>
            </a:pPr>
            <a:r>
              <a:rPr lang="en-US" sz="2000" dirty="0" smtClean="0"/>
              <a:t>de </a:t>
            </a:r>
            <a:r>
              <a:rPr lang="en-US" sz="2000" dirty="0"/>
              <a:t>Villiers, E.-M., </a:t>
            </a:r>
            <a:r>
              <a:rPr lang="en-US" sz="2000" dirty="0" err="1"/>
              <a:t>Fauquet</a:t>
            </a:r>
            <a:r>
              <a:rPr lang="en-US" sz="2000" dirty="0"/>
              <a:t>, C., Broker, T. R., Bernard, H.-U. &amp; </a:t>
            </a:r>
            <a:r>
              <a:rPr lang="en-US" sz="2000" dirty="0" err="1"/>
              <a:t>zur</a:t>
            </a:r>
            <a:r>
              <a:rPr lang="en-US" sz="2000" dirty="0"/>
              <a:t> </a:t>
            </a:r>
            <a:r>
              <a:rPr lang="en-US" sz="2000" dirty="0" err="1"/>
              <a:t>Hausen</a:t>
            </a:r>
            <a:r>
              <a:rPr lang="en-US" sz="2000" dirty="0"/>
              <a:t>,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H</a:t>
            </a:r>
            <a:r>
              <a:rPr lang="en-US" sz="2000" dirty="0"/>
              <a:t>. Classification of papillomaviruses. </a:t>
            </a:r>
            <a:r>
              <a:rPr lang="en-US" sz="2000" i="1" dirty="0"/>
              <a:t>Virology</a:t>
            </a:r>
            <a:r>
              <a:rPr lang="en-US" sz="2000" dirty="0"/>
              <a:t> </a:t>
            </a:r>
            <a:r>
              <a:rPr lang="en-US" sz="2000" b="1" dirty="0"/>
              <a:t>324,</a:t>
            </a:r>
            <a:r>
              <a:rPr lang="en-US" sz="2000" dirty="0"/>
              <a:t> 17–27 (2004)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 startAt="2"/>
            </a:pPr>
            <a:r>
              <a:rPr lang="en-US" sz="2000" dirty="0" smtClean="0"/>
              <a:t>IARC Monographs on the Evaluation of Carcinogenic Risks of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Humans .</a:t>
            </a:r>
            <a:r>
              <a:rPr lang="en-US" sz="2000" dirty="0" err="1" smtClean="0"/>
              <a:t>pdf</a:t>
            </a:r>
            <a:r>
              <a:rPr lang="en-US" sz="2000" dirty="0" smtClean="0"/>
              <a:t>. at &lt;http://</a:t>
            </a:r>
            <a:r>
              <a:rPr lang="en-US" sz="2000" dirty="0" err="1" smtClean="0"/>
              <a:t>monographs.iarc.fr</a:t>
            </a:r>
            <a:r>
              <a:rPr lang="en-US" sz="2000" dirty="0" smtClean="0"/>
              <a:t>/ENG/Monographs/vol90/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mono90.pdf&gt;</a:t>
            </a:r>
          </a:p>
          <a:p>
            <a:pPr marL="457200" indent="-457200">
              <a:buAutoNum type="arabicPeriod" startAt="3"/>
            </a:pPr>
            <a:r>
              <a:rPr lang="en-US" sz="2000" dirty="0" smtClean="0"/>
              <a:t>SIB Swiss Institute of Bioinformatics. </a:t>
            </a:r>
            <a:r>
              <a:rPr lang="en-US" sz="2000" dirty="0" err="1" smtClean="0"/>
              <a:t>ViralZone</a:t>
            </a:r>
            <a:r>
              <a:rPr lang="en-US" sz="2000" dirty="0" smtClean="0"/>
              <a:t>: root. Viral Zone: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 smtClean="0"/>
              <a:t>Papillomaviridae</a:t>
            </a:r>
            <a:r>
              <a:rPr lang="en-US" sz="2000" dirty="0" smtClean="0"/>
              <a:t> at </a:t>
            </a:r>
            <a:r>
              <a:rPr lang="en-US" sz="2000" dirty="0" smtClean="0">
                <a:hlinkClick r:id="rId2"/>
              </a:rPr>
              <a:t>http://viralzone.expasy.org/</a:t>
            </a:r>
            <a:endParaRPr lang="en-US" sz="2000" dirty="0" smtClean="0"/>
          </a:p>
          <a:p>
            <a:pPr marL="457200" indent="-457200">
              <a:buAutoNum type="arabicPeriod" startAt="4"/>
            </a:pPr>
            <a:r>
              <a:rPr lang="en-US" sz="2000" dirty="0" smtClean="0">
                <a:hlinkClick r:id="rId3"/>
              </a:rPr>
              <a:t>www.nobelprize.org</a:t>
            </a:r>
            <a:endParaRPr lang="en-US" sz="2000" dirty="0" smtClean="0"/>
          </a:p>
          <a:p>
            <a:pPr marL="457200" indent="-457200">
              <a:buAutoNum type="arabicPeriod" startAt="4"/>
            </a:pPr>
            <a:r>
              <a:rPr lang="en-US" sz="2000" dirty="0" smtClean="0"/>
              <a:t>Markowitz, L. E. et al. </a:t>
            </a:r>
            <a:r>
              <a:rPr lang="en-US" sz="2000" dirty="0" err="1" smtClean="0"/>
              <a:t>Quadrivalent</a:t>
            </a:r>
            <a:r>
              <a:rPr lang="en-US" sz="2000" dirty="0" smtClean="0"/>
              <a:t> Human Papillomavirus Vaccine Recommendations of the Advisory Committee on Immunization Practices (ACIP). at </a:t>
            </a:r>
            <a:r>
              <a:rPr lang="en-US" sz="2000" dirty="0" smtClean="0">
                <a:hlinkClick r:id="rId4"/>
              </a:rPr>
              <a:t>http://www.cdc.gov/mmwr/preview/mmwrhtml/rr5602a1.htm</a:t>
            </a:r>
            <a:endParaRPr lang="en-US" sz="2000" dirty="0" smtClean="0"/>
          </a:p>
          <a:p>
            <a:pPr marL="457200" indent="-457200">
              <a:buFont typeface="Arial"/>
              <a:buAutoNum type="arabicPeriod" startAt="4"/>
            </a:pPr>
            <a:r>
              <a:rPr lang="en-US" sz="2000" dirty="0" smtClean="0"/>
              <a:t>Weinstock</a:t>
            </a:r>
            <a:r>
              <a:rPr lang="en-US" sz="2000" dirty="0"/>
              <a:t>, H., Berman, S. &amp; Cates, W. Sexually transmitted diseases among American youth: incidence and prevalence estimates, 2000. </a:t>
            </a:r>
            <a:r>
              <a:rPr lang="en-US" sz="2000" i="1" dirty="0" err="1"/>
              <a:t>Perspect</a:t>
            </a:r>
            <a:r>
              <a:rPr lang="en-US" sz="2000" i="1" dirty="0"/>
              <a:t>. Sex. </a:t>
            </a:r>
            <a:r>
              <a:rPr lang="en-US" sz="2000" i="1" dirty="0" err="1"/>
              <a:t>Reprod</a:t>
            </a:r>
            <a:r>
              <a:rPr lang="en-US" sz="2000" i="1" dirty="0"/>
              <a:t>. Health</a:t>
            </a:r>
            <a:r>
              <a:rPr lang="en-US" sz="2000" dirty="0"/>
              <a:t> </a:t>
            </a:r>
            <a:r>
              <a:rPr lang="en-US" sz="2000" b="1" dirty="0"/>
              <a:t>36,</a:t>
            </a:r>
            <a:r>
              <a:rPr lang="en-US" sz="2000" dirty="0"/>
              <a:t> 6–10 (2004).</a:t>
            </a:r>
          </a:p>
          <a:p>
            <a:pPr marL="457200" indent="-457200">
              <a:buAutoNum type="arabicPeriod" startAt="4"/>
            </a:pPr>
            <a:endParaRPr lang="en-US" sz="2000" dirty="0" smtClean="0"/>
          </a:p>
          <a:p>
            <a:pPr marL="514350" indent="-514350">
              <a:buAutoNum type="arabicPeriod" startAt="4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2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AutoNum type="arabicPeriod" startAt="7"/>
            </a:pPr>
            <a:r>
              <a:rPr lang="en-US" sz="1800" dirty="0" smtClean="0"/>
              <a:t>Ho</a:t>
            </a:r>
            <a:r>
              <a:rPr lang="en-US" sz="1800" dirty="0"/>
              <a:t>, G. Y. F., </a:t>
            </a:r>
            <a:r>
              <a:rPr lang="en-US" sz="1800" dirty="0" err="1"/>
              <a:t>Bierman</a:t>
            </a:r>
            <a:r>
              <a:rPr lang="en-US" sz="1800" dirty="0"/>
              <a:t>, R., Beardsley, L., Chang</a:t>
            </a:r>
            <a:r>
              <a:rPr lang="en-US" sz="1800" dirty="0" smtClean="0"/>
              <a:t>, C</a:t>
            </a:r>
            <a:r>
              <a:rPr lang="en-US" sz="1800" dirty="0"/>
              <a:t>. J. &amp; Burk, R. D. Natural History </a:t>
            </a:r>
            <a:r>
              <a:rPr lang="en-US" sz="1800" dirty="0" smtClean="0"/>
              <a:t>of 	</a:t>
            </a:r>
            <a:r>
              <a:rPr lang="en-US" sz="1800" dirty="0" err="1" smtClean="0"/>
              <a:t>Cervicovaginal</a:t>
            </a:r>
            <a:r>
              <a:rPr lang="en-US" sz="1800" dirty="0" smtClean="0"/>
              <a:t> </a:t>
            </a:r>
            <a:r>
              <a:rPr lang="en-US" sz="1800" dirty="0"/>
              <a:t>Papillomavirus Infection </a:t>
            </a:r>
            <a:r>
              <a:rPr lang="en-US" sz="1800" dirty="0" smtClean="0"/>
              <a:t>in Young </a:t>
            </a:r>
            <a:r>
              <a:rPr lang="en-US" sz="1800" dirty="0"/>
              <a:t>Women. </a:t>
            </a:r>
            <a:r>
              <a:rPr lang="en-US" sz="1800" i="1" dirty="0"/>
              <a:t>N. Engl. J. Med.</a:t>
            </a:r>
            <a:r>
              <a:rPr lang="en-US" sz="1800" dirty="0"/>
              <a:t> </a:t>
            </a:r>
            <a:r>
              <a:rPr lang="en-US" sz="1800" b="1" dirty="0"/>
              <a:t>338,</a:t>
            </a:r>
            <a:r>
              <a:rPr lang="en-US" sz="1800" dirty="0"/>
              <a:t> </a:t>
            </a:r>
            <a:r>
              <a:rPr lang="en-US" sz="1800" dirty="0" smtClean="0"/>
              <a:t>	423</a:t>
            </a:r>
            <a:r>
              <a:rPr lang="en-US" sz="1800" dirty="0"/>
              <a:t>–</a:t>
            </a:r>
            <a:r>
              <a:rPr lang="en-US" sz="1800" dirty="0" smtClean="0"/>
              <a:t>428 (</a:t>
            </a:r>
            <a:r>
              <a:rPr lang="en-US" sz="1800" dirty="0"/>
              <a:t>1998)</a:t>
            </a:r>
            <a:r>
              <a:rPr lang="en-US" sz="1800" dirty="0" smtClean="0"/>
              <a:t>.</a:t>
            </a:r>
          </a:p>
          <a:p>
            <a:pPr marL="514350" indent="-514350">
              <a:buFont typeface="Arial"/>
              <a:buAutoNum type="arabicPeriod" startAt="7"/>
            </a:pPr>
            <a:r>
              <a:rPr lang="en-US" sz="1800" dirty="0" smtClean="0"/>
              <a:t>Myers</a:t>
            </a:r>
            <a:r>
              <a:rPr lang="en-US" sz="1800" dirty="0"/>
              <a:t>, E. R., </a:t>
            </a:r>
            <a:r>
              <a:rPr lang="en-US" sz="1800" dirty="0" err="1"/>
              <a:t>McCrory</a:t>
            </a:r>
            <a:r>
              <a:rPr lang="en-US" sz="1800" dirty="0"/>
              <a:t>, D. C., Nanda, K., Bastian, L. &amp; </a:t>
            </a:r>
            <a:r>
              <a:rPr lang="en-US" sz="1800" dirty="0" err="1"/>
              <a:t>Matchar</a:t>
            </a:r>
            <a:r>
              <a:rPr lang="en-US" sz="1800" dirty="0"/>
              <a:t>, D. B. Mathematical Model for the Natural History of Human Papillomavirus Infection and Cervical Carcinogenesis. </a:t>
            </a:r>
            <a:r>
              <a:rPr lang="en-US" sz="1800" i="1" dirty="0"/>
              <a:t>Am. J. </a:t>
            </a:r>
            <a:r>
              <a:rPr lang="en-US" sz="1800" i="1" dirty="0" err="1"/>
              <a:t>Epidemiol</a:t>
            </a:r>
            <a:r>
              <a:rPr lang="en-US" sz="1800" i="1" dirty="0"/>
              <a:t>.</a:t>
            </a:r>
            <a:r>
              <a:rPr lang="en-US" sz="1800" dirty="0"/>
              <a:t> </a:t>
            </a:r>
            <a:r>
              <a:rPr lang="en-US" sz="1800" b="1" dirty="0"/>
              <a:t>151,</a:t>
            </a:r>
            <a:r>
              <a:rPr lang="en-US" sz="1800" dirty="0"/>
              <a:t> 1158–1171 (2000)</a:t>
            </a:r>
            <a:r>
              <a:rPr lang="en-US" sz="1800" dirty="0" smtClean="0"/>
              <a:t>.</a:t>
            </a:r>
          </a:p>
          <a:p>
            <a:pPr marL="514350" indent="-514350">
              <a:buFont typeface="Arial"/>
              <a:buAutoNum type="arabicPeriod" startAt="7"/>
            </a:pPr>
            <a:r>
              <a:rPr lang="en-US" sz="1800" dirty="0" smtClean="0"/>
              <a:t>University of Glasgow - Research Institutes - Institute of Infection, Immunity and Inflammation - MRC-University of Glasgow Centre for Virus Research - Public Engagement - Viruses: a century of discovery - 1930s Viruses made visible. at &lt;http://</a:t>
            </a:r>
            <a:r>
              <a:rPr lang="en-US" sz="1800" dirty="0" err="1" smtClean="0"/>
              <a:t>www.gla.ac.uk</a:t>
            </a:r>
            <a:r>
              <a:rPr lang="en-US" sz="1800" dirty="0" smtClean="0"/>
              <a:t>/</a:t>
            </a:r>
            <a:r>
              <a:rPr lang="en-US" sz="1800" dirty="0" err="1" smtClean="0"/>
              <a:t>researchinstitutes</a:t>
            </a:r>
            <a:r>
              <a:rPr lang="en-US" sz="1800" dirty="0" smtClean="0"/>
              <a:t>/iii/</a:t>
            </a:r>
            <a:r>
              <a:rPr lang="en-US" sz="1800" dirty="0" err="1" smtClean="0"/>
              <a:t>cvr</a:t>
            </a:r>
            <a:r>
              <a:rPr lang="en-US" sz="1800" dirty="0" smtClean="0"/>
              <a:t>/public%20engagement/</a:t>
            </a:r>
            <a:r>
              <a:rPr lang="en-US" sz="1800" dirty="0" err="1" smtClean="0"/>
              <a:t>virusesacenturyofdiscovery</a:t>
            </a:r>
            <a:r>
              <a:rPr lang="en-US" sz="1800" dirty="0" smtClean="0"/>
              <a:t>/1930svirusesmadevisible/&gt;</a:t>
            </a:r>
            <a:endParaRPr lang="en-US" sz="1800" dirty="0"/>
          </a:p>
          <a:p>
            <a:pPr marL="514350" indent="-514350">
              <a:buAutoNum type="arabicPeriod" startAt="7"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0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76" r="-1153"/>
          <a:stretch/>
        </p:blipFill>
        <p:spPr>
          <a:xfrm>
            <a:off x="1235790" y="1719071"/>
            <a:ext cx="6857324" cy="47334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Structure of the human papillomavirus </a:t>
            </a:r>
            <a:endParaRPr lang="en-US" sz="3600" dirty="0">
              <a:latin typeface="Apple Symbols"/>
              <a:cs typeface="Apple Symbol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90573" y="6100398"/>
            <a:ext cx="210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</a:t>
            </a:r>
            <a:r>
              <a:rPr lang="en-US" baseline="30000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8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23570"/>
            <a:ext cx="8229600" cy="710337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HPV is highly diverse and likely to occur in most mammals and birds.</a:t>
            </a:r>
            <a:r>
              <a:rPr lang="en-US" sz="3200" baseline="30000" dirty="0" smtClean="0">
                <a:latin typeface="Apple Symbols"/>
                <a:cs typeface="Apple Symbols"/>
              </a:rPr>
              <a:t>5</a:t>
            </a:r>
            <a:r>
              <a:rPr lang="en-US" sz="3200" dirty="0" smtClean="0">
                <a:latin typeface="Apple Symbols"/>
                <a:cs typeface="Apple Symbol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Diversity of Human Papillomavirus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08" y="2783229"/>
            <a:ext cx="5470148" cy="38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2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473349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pple Symbols"/>
                <a:cs typeface="Apple Symbols"/>
              </a:rPr>
              <a:t>The Human Papillomavirus are mostly protected from the host immune response because they usually restricted to the epithelium</a:t>
            </a:r>
          </a:p>
          <a:p>
            <a:r>
              <a:rPr lang="en-US" sz="2800" dirty="0" smtClean="0">
                <a:latin typeface="Apple Symbols"/>
                <a:cs typeface="Apple Symbols"/>
              </a:rPr>
              <a:t>To detect HPV the genetic information needs to be identified, mostly the DNA. </a:t>
            </a:r>
          </a:p>
          <a:p>
            <a:r>
              <a:rPr lang="en-US" sz="2800" dirty="0" smtClean="0">
                <a:latin typeface="Apple Symbols"/>
                <a:cs typeface="Apple Symbols"/>
              </a:rPr>
              <a:t>Methods: </a:t>
            </a:r>
          </a:p>
          <a:p>
            <a:pPr lvl="1"/>
            <a:r>
              <a:rPr lang="en-US" sz="2400" dirty="0" err="1" smtClean="0">
                <a:latin typeface="Apple Symbols"/>
                <a:cs typeface="Apple Symbols"/>
              </a:rPr>
              <a:t>Digene</a:t>
            </a:r>
            <a:r>
              <a:rPr lang="en-US" sz="2400" dirty="0" smtClean="0">
                <a:latin typeface="Apple Symbols"/>
                <a:cs typeface="Apple Symbols"/>
              </a:rPr>
              <a:t> Hybrid Capture</a:t>
            </a:r>
            <a:r>
              <a:rPr lang="en-US" sz="2400" baseline="30000" dirty="0" smtClean="0">
                <a:latin typeface="Apple Symbols"/>
                <a:cs typeface="Apple Symbols"/>
              </a:rPr>
              <a:t>®</a:t>
            </a:r>
            <a:r>
              <a:rPr lang="en-US" sz="2400" dirty="0" smtClean="0">
                <a:latin typeface="Apple Symbols"/>
                <a:cs typeface="Apple Symbols"/>
              </a:rPr>
              <a:t> 2 (HC2) High-Risk HPV DNA Test (Approved by FDA) - Nucleic Acid Hybridization</a:t>
            </a:r>
          </a:p>
          <a:p>
            <a:pPr lvl="1"/>
            <a:r>
              <a:rPr lang="en-US" sz="2400" dirty="0" smtClean="0">
                <a:latin typeface="Apple Symbols"/>
                <a:cs typeface="Apple Symbols"/>
              </a:rPr>
              <a:t>nucleic acid amplification methods </a:t>
            </a:r>
            <a:r>
              <a:rPr lang="en-US" sz="2400" dirty="0" err="1" smtClean="0">
                <a:latin typeface="Apple Symbols"/>
                <a:cs typeface="Apple Symbols"/>
              </a:rPr>
              <a:t>e.g</a:t>
            </a:r>
            <a:r>
              <a:rPr lang="en-US" sz="2400" dirty="0" smtClean="0">
                <a:latin typeface="Apple Symbols"/>
                <a:cs typeface="Apple Symbols"/>
              </a:rPr>
              <a:t> PCR</a:t>
            </a:r>
          </a:p>
          <a:p>
            <a:pPr lvl="1"/>
            <a:r>
              <a:rPr lang="en-US" sz="2400" dirty="0" smtClean="0">
                <a:latin typeface="Apple Symbols"/>
                <a:cs typeface="Apple Symbols"/>
              </a:rPr>
              <a:t>enzyme immunoassays, designed to detect antibodies to the viral protein</a:t>
            </a:r>
            <a:r>
              <a:rPr lang="en-US" sz="2400" baseline="30000" dirty="0" smtClean="0">
                <a:latin typeface="Apple Symbols"/>
                <a:cs typeface="Apple Symbols"/>
              </a:rPr>
              <a:t>5</a:t>
            </a:r>
            <a:endParaRPr lang="en-US" sz="24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Immunology and Diagnosis</a:t>
            </a:r>
            <a:endParaRPr lang="en-US" sz="3600" dirty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65454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719071"/>
            <a:ext cx="8763001" cy="440740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pple Symbols"/>
                <a:cs typeface="Apple Symbols"/>
              </a:rPr>
              <a:t>P</a:t>
            </a:r>
            <a:r>
              <a:rPr lang="en-US" sz="3200" dirty="0" smtClean="0">
                <a:latin typeface="Apple Symbols"/>
                <a:cs typeface="Apple Symbols"/>
              </a:rPr>
              <a:t>rimarily transmitted by genital contact, usually through sexual intercourse.</a:t>
            </a:r>
            <a:r>
              <a:rPr lang="en-US" sz="3200" baseline="30000" dirty="0" smtClean="0">
                <a:latin typeface="Apple Symbols"/>
                <a:cs typeface="Apple Symbols"/>
              </a:rPr>
              <a:t>6</a:t>
            </a:r>
            <a:r>
              <a:rPr lang="en-US" sz="3200" dirty="0" smtClean="0">
                <a:latin typeface="Apple Symbols"/>
                <a:cs typeface="Apple Symbols"/>
              </a:rPr>
              <a:t>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The most consistent way to foresee infection is by analyzing sexual activity, most importantly the number of sex partners (lifetime and recent)</a:t>
            </a:r>
            <a:r>
              <a:rPr lang="en-US" sz="3200" baseline="30000" dirty="0" smtClean="0">
                <a:latin typeface="Apple Symbols"/>
                <a:cs typeface="Apple Symbols"/>
              </a:rPr>
              <a:t>7</a:t>
            </a:r>
            <a:r>
              <a:rPr lang="en-US" sz="3200" dirty="0" smtClean="0">
                <a:latin typeface="Apple Symbols"/>
                <a:cs typeface="Apple Symbols"/>
              </a:rPr>
              <a:t> 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It may also be transmitted through other types of genital contact aside from penetrative intercourse has been described, but is less common than through sexual intercourse.</a:t>
            </a:r>
            <a:r>
              <a:rPr lang="en-US" sz="3200" baseline="30000" dirty="0" smtClean="0">
                <a:latin typeface="Apple Symbols"/>
                <a:cs typeface="Apple Symbols"/>
              </a:rPr>
              <a:t>6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Epidemiology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4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Genital HPV may also be transmitted by nonsexual ways, but this way very uncommon</a:t>
            </a:r>
            <a:r>
              <a:rPr lang="en-US" sz="3200" dirty="0">
                <a:latin typeface="Apple Symbols"/>
                <a:cs typeface="Apple Symbols"/>
              </a:rPr>
              <a:t>:</a:t>
            </a:r>
            <a:r>
              <a:rPr lang="en-US" sz="3200" dirty="0" smtClean="0">
                <a:latin typeface="Apple Symbols"/>
                <a:cs typeface="Apple Symbols"/>
              </a:rPr>
              <a:t> from a mother to a newborn baby</a:t>
            </a:r>
            <a:r>
              <a:rPr lang="en-US" sz="3200" baseline="30000" dirty="0">
                <a:latin typeface="Apple Symbols"/>
                <a:cs typeface="Apple Symbols"/>
              </a:rPr>
              <a:t>6</a:t>
            </a:r>
            <a:endParaRPr lang="en-US" sz="3200" dirty="0" smtClean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Epidemiology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221" y="3429120"/>
            <a:ext cx="4702874" cy="323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8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91317"/>
            <a:ext cx="4038600" cy="4407408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Apple Symbols"/>
                <a:cs typeface="Apple Symbols"/>
              </a:rPr>
              <a:t>A</a:t>
            </a:r>
            <a:r>
              <a:rPr lang="en-US" sz="3200" dirty="0" smtClean="0">
                <a:latin typeface="Apple Symbols"/>
                <a:cs typeface="Apple Symbols"/>
              </a:rPr>
              <a:t>n estimated 6.2 million new HPV infections occur every year among persons aged 14--44 years.</a:t>
            </a:r>
            <a:r>
              <a:rPr lang="en-US" sz="3200" baseline="30000" dirty="0" smtClean="0">
                <a:latin typeface="Apple Symbols"/>
                <a:cs typeface="Apple Symbols"/>
              </a:rPr>
              <a:t>6</a:t>
            </a:r>
            <a:endParaRPr lang="en-US" sz="3200" dirty="0" smtClean="0">
              <a:latin typeface="Apple Symbols"/>
              <a:cs typeface="Apple Symbols"/>
            </a:endParaRPr>
          </a:p>
          <a:p>
            <a:r>
              <a:rPr lang="en-US" sz="3200" dirty="0" smtClean="0">
                <a:latin typeface="Apple Symbols"/>
                <a:cs typeface="Apple Symbols"/>
              </a:rPr>
              <a:t>Out of these, 74% occur among those aged 15--24 years.</a:t>
            </a:r>
            <a:r>
              <a:rPr lang="en-US" sz="3200" baseline="30000" dirty="0" smtClean="0">
                <a:latin typeface="Apple Symbols"/>
                <a:cs typeface="Apple Symbols"/>
              </a:rPr>
              <a:t>6</a:t>
            </a:r>
            <a:endParaRPr lang="en-US" sz="3200" dirty="0" smtClean="0">
              <a:latin typeface="Apple Symbols"/>
              <a:cs typeface="Apple Symbol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993648"/>
            <a:ext cx="4038600" cy="4407408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3200" dirty="0" smtClean="0">
                <a:latin typeface="Apple Symbols"/>
                <a:cs typeface="Apple Symbols"/>
              </a:rPr>
              <a:t>More than 80% of sexually active women will have acquired genital HPV by age 50 years.</a:t>
            </a:r>
            <a:r>
              <a:rPr lang="en-US" sz="3200" baseline="30000" dirty="0" smtClean="0">
                <a:latin typeface="Apple Symbols"/>
                <a:cs typeface="Apple Symbols"/>
              </a:rPr>
              <a:t>8</a:t>
            </a:r>
            <a:endParaRPr lang="en-US" sz="3200" dirty="0">
              <a:latin typeface="Apple Symbols"/>
              <a:cs typeface="Apple Symbol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pple Symbols"/>
                <a:cs typeface="Apple Symbols"/>
              </a:rPr>
              <a:t>Transmission in the U.S. 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63" y="1743699"/>
            <a:ext cx="3699437" cy="21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3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0146" y="1874778"/>
            <a:ext cx="9023854" cy="4525963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pple Symbols"/>
                <a:cs typeface="Apple Symbols"/>
              </a:rPr>
              <a:t>The Advisory Committee for Immunization Practices is responsible for the setting vaccination schedule.</a:t>
            </a:r>
          </a:p>
          <a:p>
            <a:r>
              <a:rPr lang="en-US" sz="3200" dirty="0" smtClean="0">
                <a:latin typeface="Apple Symbols"/>
                <a:cs typeface="Apple Symbols"/>
              </a:rPr>
              <a:t>The National Immunization Survey (NIS) is monitors the vaccination coverage. </a:t>
            </a:r>
          </a:p>
          <a:p>
            <a:r>
              <a:rPr lang="en-US" sz="3200" dirty="0">
                <a:latin typeface="Apple Symbols"/>
                <a:cs typeface="Apple Symbols"/>
              </a:rPr>
              <a:t>R</a:t>
            </a:r>
            <a:r>
              <a:rPr lang="en-US" sz="3200" dirty="0" smtClean="0">
                <a:latin typeface="Apple Symbols"/>
                <a:cs typeface="Apple Symbols"/>
              </a:rPr>
              <a:t>ecommended schedule is a 3-dose series -  2</a:t>
            </a:r>
            <a:r>
              <a:rPr lang="en-US" sz="3200" baseline="30000" dirty="0" smtClean="0">
                <a:latin typeface="Apple Symbols"/>
                <a:cs typeface="Apple Symbols"/>
              </a:rPr>
              <a:t>nd</a:t>
            </a:r>
            <a:r>
              <a:rPr lang="en-US" sz="3200" dirty="0" smtClean="0">
                <a:latin typeface="Apple Symbols"/>
                <a:cs typeface="Apple Symbols"/>
              </a:rPr>
              <a:t> and 3</a:t>
            </a:r>
            <a:r>
              <a:rPr lang="en-US" sz="3200" baseline="30000" dirty="0" smtClean="0">
                <a:latin typeface="Apple Symbols"/>
                <a:cs typeface="Apple Symbols"/>
              </a:rPr>
              <a:t>rd</a:t>
            </a:r>
            <a:r>
              <a:rPr lang="en-US" sz="3200" dirty="0" smtClean="0">
                <a:latin typeface="Apple Symbols"/>
                <a:cs typeface="Apple Symbols"/>
              </a:rPr>
              <a:t>  doses administered 2 and 6 months after the first dose. </a:t>
            </a:r>
            <a:r>
              <a:rPr lang="en-US" sz="3200" dirty="0">
                <a:latin typeface="Apple Symbols"/>
                <a:cs typeface="Apple Symbols"/>
              </a:rPr>
              <a:t>R</a:t>
            </a:r>
            <a:r>
              <a:rPr lang="en-US" sz="3200" dirty="0" smtClean="0">
                <a:latin typeface="Apple Symbols"/>
                <a:cs typeface="Apple Symbols"/>
              </a:rPr>
              <a:t>ecommended age for vaccination of females is 11--12 years but can be administered as young as 9.</a:t>
            </a:r>
            <a:r>
              <a:rPr lang="en-US" sz="3200" baseline="30000" dirty="0" smtClean="0">
                <a:latin typeface="Apple Symbols"/>
                <a:cs typeface="Apple Symbols"/>
              </a:rPr>
              <a:t>1</a:t>
            </a:r>
            <a:endParaRPr lang="en-US" sz="3200" dirty="0" smtClean="0">
              <a:latin typeface="Apple Symbols"/>
              <a:cs typeface="Apple Symbol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Apple Symbols"/>
                <a:cs typeface="Apple Symbols"/>
              </a:rPr>
              <a:t>The Study </a:t>
            </a:r>
            <a:endParaRPr lang="en-US" sz="3600" dirty="0">
              <a:latin typeface="Apple Symbols"/>
              <a:cs typeface="Apple Symbol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9874"/>
          <a:stretch/>
        </p:blipFill>
        <p:spPr>
          <a:xfrm>
            <a:off x="8238611" y="122205"/>
            <a:ext cx="877790" cy="1358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9874"/>
          <a:stretch/>
        </p:blipFill>
        <p:spPr>
          <a:xfrm flipH="1">
            <a:off x="0" y="102966"/>
            <a:ext cx="911207" cy="14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041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3741</TotalTime>
  <Words>948</Words>
  <Application>Microsoft Macintosh PowerPoint</Application>
  <PresentationFormat>On-screen Show (4:3)</PresentationFormat>
  <Paragraphs>118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Grid</vt:lpstr>
      <vt:lpstr>Human Papillomavirus Vaccination Coverage Among Adolescents, 2007–2013, and Postlicensure Vaccine Safety Monitoring, 2006–2014 — United States</vt:lpstr>
      <vt:lpstr>What is Human Papillomavirus (HPV)</vt:lpstr>
      <vt:lpstr>Structure of the human papillomavirus </vt:lpstr>
      <vt:lpstr>Diversity of Human Papillomavirus</vt:lpstr>
      <vt:lpstr>Immunology and Diagnosis</vt:lpstr>
      <vt:lpstr>Epidemiology </vt:lpstr>
      <vt:lpstr>Epidemiology </vt:lpstr>
      <vt:lpstr>Transmission in the U.S. </vt:lpstr>
      <vt:lpstr>The Study </vt:lpstr>
      <vt:lpstr>Aim of study  </vt:lpstr>
      <vt:lpstr>Significance of Study  </vt:lpstr>
      <vt:lpstr>Significance of Study1 </vt:lpstr>
      <vt:lpstr>Experimental design</vt:lpstr>
      <vt:lpstr>Sampling Design </vt:lpstr>
      <vt:lpstr>Weakness in paper/study</vt:lpstr>
      <vt:lpstr>Results</vt:lpstr>
      <vt:lpstr>PowerPoint Presentation</vt:lpstr>
      <vt:lpstr>Results </vt:lpstr>
      <vt:lpstr>PowerPoint Presentation</vt:lpstr>
      <vt:lpstr>Results</vt:lpstr>
      <vt:lpstr>Results </vt:lpstr>
      <vt:lpstr>PowerPoint Presentation</vt:lpstr>
      <vt:lpstr>Conclusion and Discussion</vt:lpstr>
      <vt:lpstr>Conclusion and Discussion</vt:lpstr>
      <vt:lpstr>Future Directions</vt:lpstr>
      <vt:lpstr>References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Bongeka Zuma</dc:creator>
  <cp:lastModifiedBy>Bongeka Zuma</cp:lastModifiedBy>
  <cp:revision>55</cp:revision>
  <dcterms:created xsi:type="dcterms:W3CDTF">2015-11-09T20:38:01Z</dcterms:created>
  <dcterms:modified xsi:type="dcterms:W3CDTF">2015-11-13T05:27:17Z</dcterms:modified>
</cp:coreProperties>
</file>